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heme/theme2.xml" ContentType="application/vnd.openxmlformats-officedocument.theme+xml"/>
  <Override PartName="/ppt/tags/tag64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7" r:id="rId2"/>
    <p:sldId id="261" r:id="rId3"/>
    <p:sldId id="263" r:id="rId4"/>
    <p:sldId id="264" r:id="rId5"/>
    <p:sldId id="265" r:id="rId6"/>
  </p:sldIdLst>
  <p:sldSz cx="12192000" cy="6858000"/>
  <p:notesSz cx="6858000" cy="9144000"/>
  <p:custDataLst>
    <p:tags r:id="rId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7">
          <p15:clr>
            <a:srgbClr val="A4A3A4"/>
          </p15:clr>
        </p15:guide>
        <p15:guide id="2" pos="38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87" d="100"/>
          <a:sy n="87" d="100"/>
        </p:scale>
        <p:origin x="68" y="60"/>
      </p:cViewPr>
      <p:guideLst>
        <p:guide orient="horz" pos="2237"/>
        <p:guide pos="381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681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1048682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1048683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684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685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1048602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1048631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048632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1048633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48634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1048655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56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4865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1048640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41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4864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1048643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48645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646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1048647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48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1048659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1048660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1048661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62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3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48664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665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048666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1048667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68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9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48670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1048671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672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1048673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48674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1048675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76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48636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1048637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38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7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1048678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79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1048582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048583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2026/8/16</a:t>
            </a:fld>
            <a:endParaRPr lang="zh-CN" altLang="en-US" dirty="0"/>
          </a:p>
        </p:txBody>
      </p:sp>
      <p:sp>
        <p:nvSpPr>
          <p:cNvPr id="1048584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48585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48586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1048650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048651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1048652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53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048577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8" name="Picture" descr="Pictur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-2237557" y="-361117"/>
            <a:ext cx="7994988" cy="7994988"/>
          </a:xfrm>
          <a:prstGeom prst="rect">
            <a:avLst/>
          </a:prstGeom>
          <a:effectLst>
            <a:outerShdw blurRad="142240" dist="30480" algn="ctr">
              <a:srgbClr val="000000">
                <a:alpha val="29000"/>
              </a:srgbClr>
            </a:outerShdw>
          </a:effectLst>
        </p:spPr>
      </p:pic>
      <p:sp>
        <p:nvSpPr>
          <p:cNvPr id="1048598" name="文本"/>
          <p:cNvSpPr>
            <a:spLocks noGrp="1"/>
          </p:cNvSpPr>
          <p:nvPr>
            <p:ph type="ctrTitle"/>
          </p:nvPr>
        </p:nvSpPr>
        <p:spPr>
          <a:xfrm>
            <a:off x="4436110" y="1837055"/>
            <a:ext cx="6160770" cy="99091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l">
              <a:lnSpc>
                <a:spcPts val="6050"/>
              </a:lnSpc>
            </a:pPr>
            <a:r>
              <a:rPr kumimoji="1" lang="en-US" altLang="en-US" sz="4800" b="1" dirty="0">
                <a:solidFill>
                  <a:srgbClr val="000000"/>
                </a:solidFill>
              </a:rPr>
              <a:t>南开</a:t>
            </a:r>
            <a:r>
              <a:rPr kumimoji="1" lang="zh-CN" altLang="en-US" sz="4800" b="1" dirty="0">
                <a:solidFill>
                  <a:srgbClr val="000000"/>
                </a:solidFill>
              </a:rPr>
              <a:t>大学</a:t>
            </a:r>
          </a:p>
        </p:txBody>
      </p:sp>
      <p:sp>
        <p:nvSpPr>
          <p:cNvPr id="1048599" name="文本"/>
          <p:cNvSpPr>
            <a:spLocks noGrp="1"/>
          </p:cNvSpPr>
          <p:nvPr>
            <p:ph type="ctrTitle"/>
          </p:nvPr>
        </p:nvSpPr>
        <p:spPr>
          <a:xfrm>
            <a:off x="550545" y="3067050"/>
            <a:ext cx="11488420" cy="7239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>
              <a:lnSpc>
                <a:spcPts val="11440"/>
              </a:lnSpc>
            </a:pPr>
            <a:r>
              <a:rPr lang="zh-CN" altLang="en-US" sz="5200" b="1" i="0" u="none" spc="0" dirty="0">
                <a:solidFill>
                  <a:srgbClr val="000000">
                    <a:alpha val="100000"/>
                  </a:srgbClr>
                </a:solidFill>
                <a:latin typeface="AaHeiTi-Li" charset="-122"/>
                <a:ea typeface="AaHeiTi-Li" charset="-122"/>
                <a:cs typeface="AaHeiTi-Li" charset="-122"/>
              </a:rPr>
              <a:t>校园地助学贷款政策及线上申请流程</a:t>
            </a:r>
          </a:p>
        </p:txBody>
      </p:sp>
      <p:sp>
        <p:nvSpPr>
          <p:cNvPr id="1048600" name="文本"/>
          <p:cNvSpPr>
            <a:spLocks noGrp="1"/>
          </p:cNvSpPr>
          <p:nvPr>
            <p:ph type="ctrTitle"/>
          </p:nvPr>
        </p:nvSpPr>
        <p:spPr>
          <a:xfrm>
            <a:off x="1121728" y="4685030"/>
            <a:ext cx="9261793" cy="10185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>
              <a:lnSpc>
                <a:spcPts val="5280"/>
              </a:lnSpc>
            </a:pPr>
            <a:r>
              <a:rPr lang="zh-CN" altLang="en-US" sz="2700" b="0" i="0" u="none" spc="0" dirty="0">
                <a:solidFill>
                  <a:srgbClr val="242424">
                    <a:alpha val="100000"/>
                  </a:srgbClr>
                </a:solidFill>
                <a:latin typeface="Noto Sans S Chinese DemiLight" charset="-122"/>
                <a:ea typeface="Noto Sans S Chinese DemiLight" charset="-122"/>
                <a:cs typeface="Noto Sans S Chinese DemiLight" charset="-122"/>
              </a:rPr>
              <a:t>中国银行馨名园支行副行长-王琦</a:t>
            </a:r>
            <a:endParaRPr kumimoji="1" lang="zh-CN" altLang="en-US" sz="2700" dirty="0">
              <a:solidFill>
                <a:srgbClr val="000000"/>
              </a:solidFill>
            </a:endParaRPr>
          </a:p>
        </p:txBody>
      </p:sp>
      <p:pic>
        <p:nvPicPr>
          <p:cNvPr id="2097159" name="Picture" descr="Picture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596781" y="4952911"/>
            <a:ext cx="2080348" cy="2080348"/>
          </a:xfrm>
          <a:prstGeom prst="rect">
            <a:avLst/>
          </a:prstGeom>
        </p:spPr>
      </p:pic>
      <p:pic>
        <p:nvPicPr>
          <p:cNvPr id="2097160" name="Picture" descr="Picture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556606" y="6289717"/>
            <a:ext cx="2080348" cy="2080348"/>
          </a:xfrm>
          <a:prstGeom prst="rect">
            <a:avLst/>
          </a:prstGeom>
        </p:spPr>
      </p:pic>
      <p:pic>
        <p:nvPicPr>
          <p:cNvPr id="2097161" name="图片 1" descr="行标图片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545" y="279400"/>
            <a:ext cx="1546860" cy="4210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文本占位符 2"/>
          <p:cNvSpPr>
            <a:spLocks noGrp="1"/>
          </p:cNvSpPr>
          <p:nvPr>
            <p:ph type="body" sz="half" idx="2"/>
          </p:nvPr>
        </p:nvSpPr>
        <p:spPr>
          <a:xfrm>
            <a:off x="742315" y="1583690"/>
            <a:ext cx="9366885" cy="503301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1800" dirty="0"/>
              <a:t>1</a:t>
            </a:r>
            <a:r>
              <a:rPr lang="zh-CN" altLang="en-US" sz="1800" dirty="0"/>
              <a:t>、“国家助学贷款”系指高校家庭经济困难学生通过所在高校向金融机构申请办理的、用于支付在校学习期间学费和住宿费</a:t>
            </a:r>
            <a:r>
              <a:rPr lang="en-US" altLang="en-US" sz="1800" dirty="0" err="1"/>
              <a:t>以及生活费</a:t>
            </a:r>
            <a:r>
              <a:rPr lang="zh-CN" altLang="en-US" sz="1800" dirty="0"/>
              <a:t>的信用贷款。</a:t>
            </a:r>
          </a:p>
          <a:p>
            <a:pPr>
              <a:lnSpc>
                <a:spcPct val="150000"/>
              </a:lnSpc>
            </a:pPr>
            <a:r>
              <a:rPr lang="en-US" altLang="zh-CN" sz="1800" dirty="0"/>
              <a:t>2</a:t>
            </a:r>
            <a:r>
              <a:rPr lang="zh-CN" altLang="en-US" sz="1800" dirty="0"/>
              <a:t>、国家助学贷款期限为学制剩余年限加15年，最长不超过22年。</a:t>
            </a:r>
          </a:p>
          <a:p>
            <a:pPr>
              <a:lnSpc>
                <a:spcPct val="150000"/>
              </a:lnSpc>
            </a:pPr>
            <a:r>
              <a:rPr lang="en-US" altLang="zh-CN" sz="1800" dirty="0"/>
              <a:t>3</a:t>
            </a:r>
            <a:r>
              <a:rPr lang="zh-CN" altLang="en-US" sz="1800" dirty="0"/>
              <a:t>、</a:t>
            </a:r>
            <a:r>
              <a:rPr sz="1800"/>
              <a:t>国家助学贷款利率按照同期同档次贷款市场报价利率（LPR）减</a:t>
            </a:r>
            <a:r>
              <a:rPr lang="en-US" sz="1800"/>
              <a:t>7</a:t>
            </a:r>
            <a:r>
              <a:rPr sz="1800"/>
              <a:t>0个基点执行。如遇贷款利率政策调整，按照国家有关部门相关规定执行</a:t>
            </a:r>
            <a:r>
              <a:rPr lang="zh-CN" altLang="en-US" sz="1800" dirty="0"/>
              <a:t>。</a:t>
            </a:r>
          </a:p>
          <a:p>
            <a:pPr>
              <a:lnSpc>
                <a:spcPct val="150000"/>
              </a:lnSpc>
            </a:pPr>
            <a:r>
              <a:rPr lang="en-US" altLang="zh-CN" sz="1800" dirty="0"/>
              <a:t>4</a:t>
            </a:r>
            <a:r>
              <a:rPr lang="zh-CN" altLang="en-US" sz="1800" dirty="0"/>
              <a:t>、</a:t>
            </a:r>
            <a:r>
              <a:rPr lang="zh-CN" altLang="en-US" sz="1800" dirty="0">
                <a:sym typeface="+mn-ea"/>
              </a:rPr>
              <a:t>国家助学贷款还款规则：</a:t>
            </a:r>
            <a:r>
              <a:rPr lang="zh-CN" altLang="en-US" sz="1800" dirty="0"/>
              <a:t>借款学生毕业当年不再继续攻读学位的，可享受60个月的还本宽限期，还本宽限期内借款学生只需偿还利息，无需偿还贷款本金。毕业借款学生自毕业后的第61个月起开始进入偿还贷款本金及利息期。在还款期内继续攻读学位的借款学生再读学位毕业后，仍可在还款期内享受还本宽限期。</a:t>
            </a:r>
          </a:p>
          <a:p>
            <a:pPr>
              <a:lnSpc>
                <a:spcPct val="150000"/>
              </a:lnSpc>
            </a:pPr>
            <a:r>
              <a:rPr lang="en-US" altLang="zh-CN" sz="1800" dirty="0"/>
              <a:t>5</a:t>
            </a:r>
            <a:r>
              <a:rPr lang="zh-CN" altLang="en-US" sz="1800" dirty="0"/>
              <a:t>、助学贷款支持随时手机银行提前结清，在毕业前结清不收利息。</a:t>
            </a:r>
          </a:p>
        </p:txBody>
      </p:sp>
      <p:sp>
        <p:nvSpPr>
          <p:cNvPr id="1048623" name="标题 3"/>
          <p:cNvSpPr>
            <a:spLocks noGrp="1"/>
          </p:cNvSpPr>
          <p:nvPr>
            <p:ph type="title"/>
          </p:nvPr>
        </p:nvSpPr>
        <p:spPr>
          <a:xfrm>
            <a:off x="742385" y="789375"/>
            <a:ext cx="10969200" cy="705600"/>
          </a:xfrm>
        </p:spPr>
        <p:txBody>
          <a:bodyPr/>
          <a:lstStyle/>
          <a:p>
            <a:r>
              <a:rPr lang="zh-CN" altLang="en-US" sz="2800"/>
              <a:t>国家助学贷款定义及重要信息点</a:t>
            </a:r>
          </a:p>
        </p:txBody>
      </p:sp>
      <p:pic>
        <p:nvPicPr>
          <p:cNvPr id="2097176" name="图片 1" descr="行标图片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545" y="279400"/>
            <a:ext cx="1546860" cy="4210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标题 3"/>
          <p:cNvSpPr>
            <a:spLocks noGrp="1"/>
          </p:cNvSpPr>
          <p:nvPr>
            <p:ph type="title"/>
          </p:nvPr>
        </p:nvSpPr>
        <p:spPr>
          <a:xfrm>
            <a:off x="3714115" y="1376045"/>
            <a:ext cx="7192645" cy="500316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zh-CN" altLang="en-US" sz="2000"/>
              <a:t>登录手机银行</a:t>
            </a:r>
            <a:r>
              <a:rPr lang="en-US" altLang="zh-CN" sz="2000"/>
              <a:t>-</a:t>
            </a:r>
            <a:r>
              <a:rPr lang="zh-CN" altLang="en-US" sz="2000"/>
              <a:t>搜索</a:t>
            </a:r>
            <a:r>
              <a:rPr lang="en-US" altLang="zh-CN" sz="2000"/>
              <a:t>“</a:t>
            </a:r>
            <a:r>
              <a:rPr lang="zh-CN" altLang="en-US" sz="2000"/>
              <a:t>贷款</a:t>
            </a:r>
            <a:r>
              <a:rPr lang="en-US" altLang="zh-CN" sz="2000"/>
              <a:t>”-</a:t>
            </a:r>
            <a:r>
              <a:rPr lang="zh-CN" altLang="en-US" sz="2000"/>
              <a:t>点击</a:t>
            </a:r>
            <a:r>
              <a:rPr lang="en-US" altLang="zh-CN" sz="2000"/>
              <a:t>“</a:t>
            </a:r>
            <a:r>
              <a:rPr lang="zh-CN" altLang="en-US" sz="2000"/>
              <a:t>贷款</a:t>
            </a:r>
            <a:r>
              <a:rPr lang="en-US" altLang="zh-CN" sz="2000"/>
              <a:t>”</a:t>
            </a:r>
            <a:r>
              <a:rPr lang="zh-CN" altLang="en-US" sz="2000"/>
              <a:t>进入，点击下方的</a:t>
            </a:r>
            <a:r>
              <a:rPr lang="en-US" altLang="zh-CN" sz="2000"/>
              <a:t>“</a:t>
            </a:r>
            <a:r>
              <a:rPr lang="zh-CN" altLang="en-US" sz="2000"/>
              <a:t>国家助学贷款</a:t>
            </a:r>
            <a:r>
              <a:rPr lang="en-US" altLang="zh-CN" sz="2000"/>
              <a:t>”-</a:t>
            </a:r>
            <a:r>
              <a:rPr lang="zh-CN" altLang="en-US" sz="2000"/>
              <a:t>点</a:t>
            </a:r>
            <a:r>
              <a:rPr lang="en-US" altLang="zh-CN" sz="2000"/>
              <a:t>“</a:t>
            </a:r>
            <a:r>
              <a:rPr lang="zh-CN" altLang="en-US" sz="2000"/>
              <a:t>申请</a:t>
            </a:r>
            <a:r>
              <a:rPr lang="en-US" altLang="zh-CN" sz="2000"/>
              <a:t>”-</a:t>
            </a:r>
            <a:r>
              <a:rPr lang="zh-CN" altLang="en-US" sz="2000"/>
              <a:t>根据自己情况填写并按照提示进行操作直至提交成功。</a:t>
            </a:r>
            <a:br>
              <a:rPr lang="zh-CN" altLang="en-US" sz="2000"/>
            </a:br>
            <a:r>
              <a:rPr lang="en-US" altLang="zh-CN" sz="2000"/>
              <a:t>   </a:t>
            </a:r>
            <a:r>
              <a:rPr lang="zh-CN" altLang="en-US" sz="2000"/>
              <a:t>注意事项：</a:t>
            </a:r>
            <a:br>
              <a:rPr lang="zh-CN" altLang="en-US" sz="2000"/>
            </a:br>
            <a:r>
              <a:rPr lang="en-US" altLang="zh-CN" sz="2000"/>
              <a:t>1</a:t>
            </a:r>
            <a:r>
              <a:rPr lang="zh-CN" altLang="en-US" sz="2000"/>
              <a:t>、</a:t>
            </a:r>
            <a:r>
              <a:rPr lang="en-US" altLang="zh-CN" sz="2000"/>
              <a:t>“</a:t>
            </a:r>
            <a:r>
              <a:rPr lang="zh-CN" altLang="en-US" sz="2000"/>
              <a:t>学制</a:t>
            </a:r>
            <a:r>
              <a:rPr lang="en-US" altLang="zh-CN" sz="2000"/>
              <a:t>”</a:t>
            </a:r>
            <a:r>
              <a:rPr lang="zh-CN" altLang="en-US" sz="2000"/>
              <a:t>、</a:t>
            </a:r>
            <a:r>
              <a:rPr lang="en-US" altLang="zh-CN" sz="2000">
                <a:sym typeface="+mn-ea"/>
              </a:rPr>
              <a:t>“</a:t>
            </a:r>
            <a:r>
              <a:rPr lang="zh-CN" altLang="en-US" sz="2000">
                <a:sym typeface="+mn-ea"/>
              </a:rPr>
              <a:t>入学年份</a:t>
            </a:r>
            <a:r>
              <a:rPr lang="en-US" altLang="zh-CN" sz="2000">
                <a:sym typeface="+mn-ea"/>
              </a:rPr>
              <a:t>”</a:t>
            </a:r>
            <a:r>
              <a:rPr lang="zh-CN" altLang="en-US" sz="2000"/>
              <a:t>按照实际填写；</a:t>
            </a:r>
            <a:br>
              <a:rPr lang="zh-CN" altLang="en-US" sz="2000"/>
            </a:br>
            <a:r>
              <a:rPr lang="en-US" altLang="zh-CN" sz="2000"/>
              <a:t>2</a:t>
            </a:r>
            <a:r>
              <a:rPr lang="zh-CN" altLang="en-US" sz="2000"/>
              <a:t>、</a:t>
            </a:r>
            <a:r>
              <a:rPr lang="en-US" altLang="zh-CN" sz="2000"/>
              <a:t>“</a:t>
            </a:r>
            <a:r>
              <a:rPr lang="zh-CN" altLang="en-US" sz="2000"/>
              <a:t>院系</a:t>
            </a:r>
            <a:r>
              <a:rPr lang="en-US" altLang="zh-CN" sz="2000"/>
              <a:t>”</a:t>
            </a:r>
            <a:r>
              <a:rPr lang="zh-CN" altLang="en-US" sz="2000"/>
              <a:t>、</a:t>
            </a:r>
            <a:r>
              <a:rPr lang="en-US" altLang="zh-CN" sz="2000"/>
              <a:t>“</a:t>
            </a:r>
            <a:r>
              <a:rPr lang="zh-CN" altLang="en-US" sz="2000"/>
              <a:t>专业</a:t>
            </a:r>
            <a:r>
              <a:rPr lang="en-US" altLang="zh-CN" sz="2000"/>
              <a:t>”</a:t>
            </a:r>
            <a:r>
              <a:rPr lang="zh-CN" altLang="en-US" sz="2000"/>
              <a:t>、</a:t>
            </a:r>
            <a:r>
              <a:rPr lang="en-US" altLang="zh-CN" sz="2000"/>
              <a:t>“</a:t>
            </a:r>
            <a:r>
              <a:rPr lang="zh-CN" altLang="en-US" sz="2000"/>
              <a:t>班级</a:t>
            </a:r>
            <a:r>
              <a:rPr lang="en-US" altLang="zh-CN" sz="2000"/>
              <a:t>”</a:t>
            </a:r>
            <a:r>
              <a:rPr lang="zh-CN" altLang="en-US" sz="2000"/>
              <a:t>、</a:t>
            </a:r>
            <a:r>
              <a:rPr lang="en-US" altLang="zh-CN" sz="2000"/>
              <a:t>“</a:t>
            </a:r>
            <a:r>
              <a:rPr lang="zh-CN" altLang="en-US" sz="2000">
                <a:solidFill>
                  <a:srgbClr val="FF0000"/>
                </a:solidFill>
              </a:rPr>
              <a:t>学号</a:t>
            </a:r>
            <a:r>
              <a:rPr lang="en-US" altLang="zh-CN" sz="2000"/>
              <a:t>”</a:t>
            </a:r>
            <a:r>
              <a:rPr lang="zh-CN" altLang="en-US" sz="2000"/>
              <a:t>必须填，不能填错。</a:t>
            </a:r>
            <a:br>
              <a:rPr lang="zh-CN" altLang="en-US" sz="2000"/>
            </a:br>
            <a:r>
              <a:rPr lang="en-US" altLang="zh-CN" sz="2000"/>
              <a:t>3</a:t>
            </a:r>
            <a:r>
              <a:rPr lang="zh-CN" altLang="en-US" sz="2000"/>
              <a:t>、家庭成员信息按实际家庭人员数填写，</a:t>
            </a:r>
            <a:r>
              <a:rPr lang="en-US" altLang="zh-CN" sz="2000"/>
              <a:t>“</a:t>
            </a:r>
            <a:r>
              <a:rPr lang="zh-CN" altLang="en-US" sz="2000"/>
              <a:t>家庭特殊情况说明</a:t>
            </a:r>
            <a:r>
              <a:rPr lang="en-US" altLang="zh-CN" sz="2000"/>
              <a:t>”</a:t>
            </a:r>
            <a:r>
              <a:rPr lang="zh-CN" altLang="en-US" sz="2000"/>
              <a:t>要填写详细且真实；</a:t>
            </a:r>
            <a:br>
              <a:rPr lang="zh-CN" altLang="en-US" sz="2000"/>
            </a:br>
            <a:r>
              <a:rPr lang="en-US" altLang="zh-CN" sz="2000"/>
              <a:t>4</a:t>
            </a:r>
            <a:r>
              <a:rPr lang="zh-CN" altLang="en-US" sz="2000"/>
              <a:t>、上传身份证必须是身份证原件，拍照清晰。</a:t>
            </a:r>
            <a:br>
              <a:rPr lang="zh-CN" altLang="en-US" sz="2000"/>
            </a:br>
            <a:r>
              <a:rPr lang="en-US" altLang="zh-CN" sz="2000"/>
              <a:t>5</a:t>
            </a:r>
            <a:r>
              <a:rPr lang="zh-CN" altLang="en-US" sz="2000"/>
              <a:t>、上传学生证时，要拍摄学生证的每一页并且学生证已注册</a:t>
            </a:r>
          </a:p>
        </p:txBody>
      </p:sp>
      <p:pic>
        <p:nvPicPr>
          <p:cNvPr id="2097156" name="图片 1" descr="行标图片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50" y="205740"/>
            <a:ext cx="1546860" cy="421005"/>
          </a:xfrm>
          <a:prstGeom prst="rect">
            <a:avLst/>
          </a:prstGeom>
        </p:spPr>
      </p:pic>
      <p:pic>
        <p:nvPicPr>
          <p:cNvPr id="2097157" name="图片占位符 4" descr="微信图片_20220829225449"/>
          <p:cNvPicPr>
            <a:picLocks noGrp="1" noChangeAspect="1"/>
          </p:cNvPicPr>
          <p:nvPr>
            <p:ph type="pic" idx="1"/>
          </p:nvPr>
        </p:nvPicPr>
        <p:blipFill>
          <a:blip r:embed="rId3"/>
          <a:stretch>
            <a:fillRect/>
          </a:stretch>
        </p:blipFill>
        <p:spPr>
          <a:xfrm>
            <a:off x="718185" y="1651000"/>
            <a:ext cx="2384425" cy="4608195"/>
          </a:xfrm>
          <a:prstGeom prst="rect">
            <a:avLst/>
          </a:prstGeom>
        </p:spPr>
      </p:pic>
      <p:sp>
        <p:nvSpPr>
          <p:cNvPr id="1048596" name="十字星 13"/>
          <p:cNvSpPr/>
          <p:nvPr/>
        </p:nvSpPr>
        <p:spPr>
          <a:xfrm>
            <a:off x="3789680" y="3034030"/>
            <a:ext cx="162560" cy="210820"/>
          </a:xfrm>
          <a:prstGeom prst="star4">
            <a:avLst>
              <a:gd name="adj" fmla="val 50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597" name="文本框 14"/>
          <p:cNvSpPr txBox="1"/>
          <p:nvPr/>
        </p:nvSpPr>
        <p:spPr>
          <a:xfrm>
            <a:off x="2922270" y="534035"/>
            <a:ext cx="68433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/>
              <a:t>第一步</a:t>
            </a:r>
            <a:r>
              <a:rPr lang="en-US" altLang="zh-CN" sz="4000"/>
              <a:t>   </a:t>
            </a:r>
            <a:r>
              <a:rPr lang="zh-CN" altLang="en-US" sz="4000"/>
              <a:t>助学贷款申请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文本占位符 2"/>
          <p:cNvSpPr>
            <a:spLocks noGrp="1"/>
          </p:cNvSpPr>
          <p:nvPr>
            <p:ph type="body" sz="half" idx="2"/>
          </p:nvPr>
        </p:nvSpPr>
        <p:spPr>
          <a:xfrm>
            <a:off x="4951095" y="1704340"/>
            <a:ext cx="5639435" cy="2523490"/>
          </a:xfrm>
        </p:spPr>
        <p:txBody>
          <a:bodyPr>
            <a:noAutofit/>
          </a:bodyPr>
          <a:lstStyle/>
          <a:p>
            <a:r>
              <a:rPr lang="en-US" altLang="zh-CN" sz="2800"/>
              <a:t>  </a:t>
            </a:r>
            <a:r>
              <a:rPr lang="zh-CN" altLang="en-US" sz="2400"/>
              <a:t>申请信息提交后，等待初步审核并及时关注群消息，待审核成功后，登录手机银行助学贷款模块进行合同的签署，签署成功后如左图。</a:t>
            </a:r>
          </a:p>
        </p:txBody>
      </p:sp>
      <p:sp>
        <p:nvSpPr>
          <p:cNvPr id="1048591" name="标题 3"/>
          <p:cNvSpPr>
            <a:spLocks noGrp="1"/>
          </p:cNvSpPr>
          <p:nvPr>
            <p:ph type="title"/>
          </p:nvPr>
        </p:nvSpPr>
        <p:spPr>
          <a:xfrm>
            <a:off x="2908935" y="671195"/>
            <a:ext cx="6252845" cy="705485"/>
          </a:xfrm>
        </p:spPr>
        <p:txBody>
          <a:bodyPr>
            <a:normAutofit/>
          </a:bodyPr>
          <a:lstStyle/>
          <a:p>
            <a:r>
              <a:rPr lang="zh-CN" altLang="en-US">
                <a:sym typeface="+mn-ea"/>
              </a:rPr>
              <a:t>第二步</a:t>
            </a:r>
            <a:r>
              <a:rPr lang="en-US" altLang="zh-CN">
                <a:sym typeface="+mn-ea"/>
              </a:rPr>
              <a:t>   </a:t>
            </a:r>
            <a:r>
              <a:rPr lang="zh-CN" altLang="en-US">
                <a:sym typeface="+mn-ea"/>
              </a:rPr>
              <a:t>助学贷款合同签订</a:t>
            </a:r>
            <a:endParaRPr lang="zh-CN" altLang="en-US"/>
          </a:p>
        </p:txBody>
      </p:sp>
      <p:pic>
        <p:nvPicPr>
          <p:cNvPr id="2097154" name="图片 1" descr="行标图片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545" y="250190"/>
            <a:ext cx="1546860" cy="421005"/>
          </a:xfrm>
          <a:prstGeom prst="rect">
            <a:avLst/>
          </a:prstGeom>
        </p:spPr>
      </p:pic>
      <p:pic>
        <p:nvPicPr>
          <p:cNvPr id="2097155" name="图片占位符 4" descr="微信图片_20220828214436"/>
          <p:cNvPicPr>
            <a:picLocks noGrp="1" noChangeAspect="1"/>
          </p:cNvPicPr>
          <p:nvPr>
            <p:ph type="pic" idx="1"/>
          </p:nvPr>
        </p:nvPicPr>
        <p:blipFill>
          <a:blip r:embed="rId3"/>
          <a:stretch>
            <a:fillRect/>
          </a:stretch>
        </p:blipFill>
        <p:spPr>
          <a:xfrm>
            <a:off x="1614805" y="1457960"/>
            <a:ext cx="2404745" cy="5210810"/>
          </a:xfrm>
          <a:prstGeom prst="rect">
            <a:avLst/>
          </a:prstGeom>
        </p:spPr>
      </p:pic>
      <p:sp>
        <p:nvSpPr>
          <p:cNvPr id="1048592" name="矩形 5"/>
          <p:cNvSpPr/>
          <p:nvPr/>
        </p:nvSpPr>
        <p:spPr>
          <a:xfrm>
            <a:off x="3039110" y="4013200"/>
            <a:ext cx="311150" cy="2146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593" name="矩形 7"/>
          <p:cNvSpPr/>
          <p:nvPr/>
        </p:nvSpPr>
        <p:spPr>
          <a:xfrm>
            <a:off x="2801620" y="4351655"/>
            <a:ext cx="406400" cy="24257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594" name="文本框 8"/>
          <p:cNvSpPr txBox="1"/>
          <p:nvPr/>
        </p:nvSpPr>
        <p:spPr>
          <a:xfrm>
            <a:off x="5280025" y="4693920"/>
            <a:ext cx="512826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合同签署成功后，即可收到入学确认的验证码，请妥善保存，后续需要提供给学生资助管理中心的老师，请及时关注群消息。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标题 3"/>
          <p:cNvSpPr>
            <a:spLocks noGrp="1"/>
          </p:cNvSpPr>
          <p:nvPr>
            <p:ph type="title"/>
          </p:nvPr>
        </p:nvSpPr>
        <p:spPr>
          <a:xfrm>
            <a:off x="3799275" y="531565"/>
            <a:ext cx="10969200" cy="705600"/>
          </a:xfrm>
        </p:spPr>
        <p:txBody>
          <a:bodyPr>
            <a:noAutofit/>
          </a:bodyPr>
          <a:lstStyle/>
          <a:p>
            <a:r>
              <a:rPr lang="zh-CN" altLang="zh-CN" sz="3200">
                <a:solidFill>
                  <a:schemeClr val="tx1"/>
                </a:solidFill>
                <a:latin typeface="+mj-ea"/>
              </a:rPr>
              <a:t>常见问题</a:t>
            </a:r>
          </a:p>
        </p:txBody>
      </p:sp>
      <p:pic>
        <p:nvPicPr>
          <p:cNvPr id="2097153" name="图片 1" descr="行标图片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545" y="279400"/>
            <a:ext cx="1546860" cy="421005"/>
          </a:xfrm>
          <a:prstGeom prst="rect">
            <a:avLst/>
          </a:prstGeom>
        </p:spPr>
      </p:pic>
      <p:sp>
        <p:nvSpPr>
          <p:cNvPr id="1048589" name="文本框 2"/>
          <p:cNvSpPr txBox="1"/>
          <p:nvPr/>
        </p:nvSpPr>
        <p:spPr>
          <a:xfrm>
            <a:off x="741045" y="1517650"/>
            <a:ext cx="1070991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/>
              <a:t>1</a:t>
            </a:r>
            <a:r>
              <a:rPr lang="zh-CN" altLang="en-US"/>
              <a:t>、手机号变更、密码忘记不能登陆手机银行怎么办？</a:t>
            </a:r>
          </a:p>
          <a:p>
            <a:pPr fontAlgn="auto">
              <a:lnSpc>
                <a:spcPct val="150000"/>
              </a:lnSpc>
            </a:pPr>
            <a:r>
              <a:rPr lang="en-US" altLang="zh-CN"/>
              <a:t>    </a:t>
            </a:r>
            <a:r>
              <a:rPr lang="zh-CN" altLang="en-US"/>
              <a:t>（</a:t>
            </a:r>
            <a:r>
              <a:rPr lang="en-US" altLang="zh-CN"/>
              <a:t>1</a:t>
            </a:r>
            <a:r>
              <a:rPr lang="zh-CN" altLang="en-US"/>
              <a:t>）</a:t>
            </a:r>
            <a:r>
              <a:rPr lang="zh-CN" altLang="en-US">
                <a:sym typeface="+mn-ea"/>
              </a:rPr>
              <a:t>手机号变更的待中国银行工作人员入校办理变更手机号业务。</a:t>
            </a:r>
          </a:p>
          <a:p>
            <a:pPr fontAlgn="auto">
              <a:lnSpc>
                <a:spcPct val="150000"/>
              </a:lnSpc>
            </a:pPr>
            <a:r>
              <a:rPr lang="en-US" altLang="zh-CN">
                <a:sym typeface="+mn-ea"/>
              </a:rPr>
              <a:t>    </a:t>
            </a:r>
            <a:r>
              <a:rPr lang="zh-CN" altLang="en-US">
                <a:sym typeface="+mn-ea"/>
              </a:rPr>
              <a:t>（</a:t>
            </a: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）密码忘记可以通过手机银行重置密码</a:t>
            </a:r>
          </a:p>
          <a:p>
            <a:pPr fontAlgn="auto">
              <a:lnSpc>
                <a:spcPct val="150000"/>
              </a:lnSpc>
            </a:pP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、上传身份证出现闪退、上传不成功怎么办？</a:t>
            </a:r>
          </a:p>
          <a:p>
            <a:pPr fontAlgn="auto">
              <a:lnSpc>
                <a:spcPct val="150000"/>
              </a:lnSpc>
            </a:pPr>
            <a:r>
              <a:rPr lang="zh-CN" altLang="en-US">
                <a:sym typeface="+mn-ea"/>
              </a:rPr>
              <a:t>检查自己的</a:t>
            </a:r>
            <a:r>
              <a:rPr lang="en-US" altLang="zh-CN">
                <a:sym typeface="+mn-ea"/>
              </a:rPr>
              <a:t>APP</a:t>
            </a:r>
            <a:r>
              <a:rPr lang="zh-CN" altLang="en-US">
                <a:sym typeface="+mn-ea"/>
              </a:rPr>
              <a:t>是否为最新版本，然后切换网络，用自己的数据流量。还不能解决问题，换同学手机试试。</a:t>
            </a:r>
          </a:p>
          <a:p>
            <a:pPr fontAlgn="auto">
              <a:lnSpc>
                <a:spcPct val="150000"/>
              </a:lnSpc>
            </a:pPr>
            <a:r>
              <a:rPr lang="en-US" altLang="zh-CN">
                <a:sym typeface="+mn-ea"/>
              </a:rPr>
              <a:t>3</a:t>
            </a:r>
            <a:r>
              <a:rPr lang="zh-CN" altLang="en-US">
                <a:sym typeface="+mn-ea"/>
              </a:rPr>
              <a:t>、户口本没有原件怎么办？</a:t>
            </a:r>
          </a:p>
          <a:p>
            <a:pPr fontAlgn="auto">
              <a:lnSpc>
                <a:spcPct val="150000"/>
              </a:lnSpc>
            </a:pPr>
            <a:r>
              <a:rPr lang="zh-CN" altLang="en-US">
                <a:sym typeface="+mn-ea"/>
              </a:rPr>
              <a:t>可以拜托家里拍照片过来，然后再上传。</a:t>
            </a:r>
          </a:p>
          <a:p>
            <a:pPr fontAlgn="auto">
              <a:lnSpc>
                <a:spcPct val="150000"/>
              </a:lnSpc>
            </a:pPr>
            <a:r>
              <a:rPr lang="en-US" altLang="zh-CN">
                <a:sym typeface="+mn-ea"/>
              </a:rPr>
              <a:t>4</a:t>
            </a:r>
            <a:r>
              <a:rPr lang="zh-CN" altLang="en-US">
                <a:sym typeface="+mn-ea"/>
              </a:rPr>
              <a:t>、人脸识别不通过？</a:t>
            </a:r>
          </a:p>
          <a:p>
            <a:pPr fontAlgn="auto">
              <a:lnSpc>
                <a:spcPct val="150000"/>
              </a:lnSpc>
            </a:pPr>
            <a:r>
              <a:rPr lang="zh-CN" altLang="en-US">
                <a:sym typeface="+mn-ea"/>
              </a:rPr>
              <a:t> 注意周围光线，不要逆光操作，尽量与身份证照片外貌保持一致（例如：身份证上戴眼镜了，人脸识别也戴眼镜）。</a:t>
            </a:r>
          </a:p>
          <a:p>
            <a:endParaRPr lang="zh-CN" altLang="en-US"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64e0318a-38d7-4f81-bd87-c79cf4ce71da"/>
  <p:tag name="COMMONDATA" val="eyJoZGlkIjoiY2FiNGIzMTJmZjM5MTFmODg2ZTczNGMyOWQ0NDNlMDc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2590.532283464567,&quot;width&quot;:12590.532283464567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573</Words>
  <Application>Microsoft Office PowerPoint</Application>
  <PresentationFormat>宽屏</PresentationFormat>
  <Paragraphs>24</Paragraphs>
  <Slides>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1" baseType="lpstr">
      <vt:lpstr>AaHeiTi-Li</vt:lpstr>
      <vt:lpstr>Noto Sans S Chinese DemiLight</vt:lpstr>
      <vt:lpstr>Arial</vt:lpstr>
      <vt:lpstr>Calibri</vt:lpstr>
      <vt:lpstr>Wingdings</vt:lpstr>
      <vt:lpstr>Office 主题​​</vt:lpstr>
      <vt:lpstr>南开大学</vt:lpstr>
      <vt:lpstr>国家助学贷款定义及重要信息点</vt:lpstr>
      <vt:lpstr>登录手机银行-搜索“贷款”-点击“贷款”进入，点击下方的“国家助学贷款”-点“申请”-根据自己情况填写并按照提示进行操作直至提交成功。    注意事项： 1、“学制”、“入学年份”按照实际填写； 2、“院系”、“专业”、“班级”、“学号”必须填，不能填错。 3、家庭成员信息按实际家庭人员数填写，“家庭特殊情况说明”要填写详细且真实； 4、上传身份证必须是身份证原件，拍照清晰。 5、上传学生证时，要拍摄学生证的每一页并且学生证已注册</vt:lpstr>
      <vt:lpstr>第二步   助学贷款合同签订</vt:lpstr>
      <vt:lpstr>常见问题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南开大学</dc:title>
  <dc:creator>PDHM00</dc:creator>
  <cp:lastModifiedBy>congyi hao</cp:lastModifiedBy>
  <cp:revision>9</cp:revision>
  <dcterms:created xsi:type="dcterms:W3CDTF">2022-10-20T13:07:00Z</dcterms:created>
  <dcterms:modified xsi:type="dcterms:W3CDTF">2026-08-16T07:07:40Z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2052-11.8.2.11718</vt:lpwstr>
  </property>
  <property fmtid="{D5CDD505-2E9C-101B-9397-08002B2CF9AE}" pid="3" name="ICV">
    <vt:lpwstr>548725B45DA24DD19ED996BA30A00E60</vt:lpwstr>
  </property>
</Properties>
</file>